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7" r:id="rId2"/>
    <p:sldId id="256"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4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AAFB5D-1FB6-4E9D-8A06-1F4747A49E36}" type="datetimeFigureOut">
              <a:rPr lang="en-US" smtClean="0"/>
              <a:t>8/26/2024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D91D31-8659-4DAD-BAF5-D34BAF42E381}" type="slidenum">
              <a:rPr lang="en-US" smtClean="0"/>
              <a:t>‹#›</a:t>
            </a:fld>
            <a:endParaRPr lang="en-US"/>
          </a:p>
        </p:txBody>
      </p:sp>
    </p:spTree>
    <p:extLst>
      <p:ext uri="{BB962C8B-B14F-4D97-AF65-F5344CB8AC3E}">
        <p14:creationId xmlns:p14="http://schemas.microsoft.com/office/powerpoint/2010/main" val="4203601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E14F76-E052-4570-B1DE-BDE4F2182414}" type="slidenum">
              <a:rPr lang="en-US" smtClean="0"/>
              <a:t>1</a:t>
            </a:fld>
            <a:endParaRPr lang="en-US"/>
          </a:p>
        </p:txBody>
      </p:sp>
    </p:spTree>
    <p:extLst>
      <p:ext uri="{BB962C8B-B14F-4D97-AF65-F5344CB8AC3E}">
        <p14:creationId xmlns:p14="http://schemas.microsoft.com/office/powerpoint/2010/main" val="1301659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Section Header">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25400" y="-139700"/>
            <a:ext cx="12217400" cy="6121400"/>
          </a:xfrm>
          <a:prstGeom prst="rect">
            <a:avLst/>
          </a:prstGeom>
          <a:solidFill>
            <a:srgbClr val="005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rotWithShape="1">
          <a:blip r:embed="rId2">
            <a:alphaModFix amt="9000"/>
            <a:extLst>
              <a:ext uri="{28A0092B-C50C-407E-A947-70E740481C1C}">
                <a14:useLocalDpi xmlns:a14="http://schemas.microsoft.com/office/drawing/2010/main" val="0"/>
              </a:ext>
            </a:extLst>
          </a:blip>
          <a:srcRect r="-1221"/>
          <a:stretch/>
        </p:blipFill>
        <p:spPr>
          <a:xfrm>
            <a:off x="-139700" y="509089"/>
            <a:ext cx="12915900" cy="3901148"/>
          </a:xfrm>
          <a:prstGeom prst="rect">
            <a:avLst/>
          </a:prstGeom>
        </p:spPr>
      </p:pic>
      <p:sp>
        <p:nvSpPr>
          <p:cNvPr id="2" name="Title 1"/>
          <p:cNvSpPr>
            <a:spLocks noGrp="1"/>
          </p:cNvSpPr>
          <p:nvPr>
            <p:ph type="title"/>
          </p:nvPr>
        </p:nvSpPr>
        <p:spPr>
          <a:xfrm>
            <a:off x="701221" y="2157549"/>
            <a:ext cx="11185979" cy="2337434"/>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701221" y="4494983"/>
            <a:ext cx="11185979"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10668756" y="6083300"/>
            <a:ext cx="1358144" cy="667475"/>
          </a:xfrm>
          <a:prstGeom prst="rect">
            <a:avLst/>
          </a:prstGeom>
        </p:spPr>
      </p:pic>
    </p:spTree>
    <p:extLst>
      <p:ext uri="{BB962C8B-B14F-4D97-AF65-F5344CB8AC3E}">
        <p14:creationId xmlns:p14="http://schemas.microsoft.com/office/powerpoint/2010/main" val="361147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8/26/2024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8/26/2024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 id="2147483667" r:id="rId15"/>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caleb@unitedwaynems.org" TargetMode="External"/><Relationship Id="rId2" Type="http://schemas.openxmlformats.org/officeDocument/2006/relationships/hyperlink" Target="mailto:bj@unitedwaynems.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FBF197-384C-42C9-BD7F-E5CA136FA861}"/>
              </a:ext>
            </a:extLst>
          </p:cNvPr>
          <p:cNvSpPr txBox="1"/>
          <p:nvPr/>
        </p:nvSpPr>
        <p:spPr>
          <a:xfrm>
            <a:off x="-1" y="4354799"/>
            <a:ext cx="10123055" cy="2000548"/>
          </a:xfrm>
          <a:prstGeom prst="rect">
            <a:avLst/>
          </a:prstGeom>
          <a:noFill/>
        </p:spPr>
        <p:txBody>
          <a:bodyPr wrap="square" rtlCol="0">
            <a:spAutoFit/>
          </a:bodyPr>
          <a:lstStyle/>
          <a:p>
            <a:r>
              <a:rPr lang="en-US" sz="4400" dirty="0">
                <a:cs typeface="Times New Roman" panose="02020603050405020304" pitchFamily="18" charset="0"/>
              </a:rPr>
              <a:t>United Way Workplace Campaign</a:t>
            </a:r>
          </a:p>
          <a:p>
            <a:r>
              <a:rPr lang="en-US" sz="3600" dirty="0">
                <a:cs typeface="Times New Roman" panose="02020603050405020304" pitchFamily="18" charset="0"/>
              </a:rPr>
              <a:t>Employee Campaign Coordinator’s Guide</a:t>
            </a:r>
          </a:p>
          <a:p>
            <a:endParaRPr lang="en-US" sz="4400" dirty="0">
              <a:solidFill>
                <a:schemeClr val="bg1"/>
              </a:solidFill>
              <a:cs typeface="Times New Roman" panose="02020603050405020304" pitchFamily="18" charset="0"/>
            </a:endParaRPr>
          </a:p>
        </p:txBody>
      </p:sp>
    </p:spTree>
    <p:extLst>
      <p:ext uri="{BB962C8B-B14F-4D97-AF65-F5344CB8AC3E}">
        <p14:creationId xmlns:p14="http://schemas.microsoft.com/office/powerpoint/2010/main" val="3179927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6C55E3-565C-4AF2-B651-68114F155BA3}"/>
              </a:ext>
            </a:extLst>
          </p:cNvPr>
          <p:cNvSpPr txBox="1"/>
          <p:nvPr/>
        </p:nvSpPr>
        <p:spPr>
          <a:xfrm>
            <a:off x="0" y="233265"/>
            <a:ext cx="11723914" cy="646331"/>
          </a:xfrm>
          <a:prstGeom prst="rect">
            <a:avLst/>
          </a:prstGeom>
          <a:noFill/>
        </p:spPr>
        <p:txBody>
          <a:bodyPr wrap="square" rtlCol="0">
            <a:spAutoFit/>
          </a:bodyPr>
          <a:lstStyle/>
          <a:p>
            <a:pPr algn="ctr"/>
            <a:r>
              <a:rPr lang="en-US" sz="3600" b="1" u="sng" dirty="0">
                <a:cs typeface="Times New Roman" panose="02020603050405020304" pitchFamily="18" charset="0"/>
              </a:rPr>
              <a:t>The Purpose of This Presentation</a:t>
            </a:r>
          </a:p>
        </p:txBody>
      </p:sp>
      <p:sp>
        <p:nvSpPr>
          <p:cNvPr id="5" name="Title 4">
            <a:extLst>
              <a:ext uri="{FF2B5EF4-FFF2-40B4-BE49-F238E27FC236}">
                <a16:creationId xmlns:a16="http://schemas.microsoft.com/office/drawing/2014/main" id="{FFB47DD9-8B06-43FC-B630-E27AA4B9DCAC}"/>
              </a:ext>
            </a:extLst>
          </p:cNvPr>
          <p:cNvSpPr txBox="1">
            <a:spLocks noGrp="1"/>
          </p:cNvSpPr>
          <p:nvPr>
            <p:ph type="ctrTitle"/>
          </p:nvPr>
        </p:nvSpPr>
        <p:spPr>
          <a:xfrm>
            <a:off x="184727" y="1348003"/>
            <a:ext cx="11822545" cy="3108543"/>
          </a:xfrm>
          <a:prstGeom prst="rect">
            <a:avLst/>
          </a:prstGeom>
          <a:noFill/>
        </p:spPr>
        <p:txBody>
          <a:bodyPr wrap="square" rtlCol="0">
            <a:spAutoFit/>
          </a:bodyPr>
          <a:lstStyle/>
          <a:p>
            <a:pPr marL="742950" lvl="1" indent="-285750">
              <a:buFont typeface="Arial" panose="020B0604020202020204" pitchFamily="34" charset="0"/>
              <a:buChar char="•"/>
            </a:pPr>
            <a:r>
              <a:rPr lang="en-US" sz="2000" dirty="0">
                <a:solidFill>
                  <a:schemeClr val="tx1"/>
                </a:solidFill>
              </a:rPr>
              <a:t>Inform the general public of the great work we are able to accomplish together in Northeast Mississippi, which is primarily led by workplace campaigns</a:t>
            </a:r>
          </a:p>
          <a:p>
            <a:pPr marL="742950" lvl="1" indent="-285750">
              <a:buFont typeface="Arial" panose="020B0604020202020204" pitchFamily="34" charset="0"/>
              <a:buChar char="•"/>
            </a:pPr>
            <a:endParaRPr lang="en-US" sz="2000" dirty="0">
              <a:solidFill>
                <a:schemeClr val="tx1"/>
              </a:solidFill>
            </a:endParaRPr>
          </a:p>
          <a:p>
            <a:pPr marL="742950" lvl="1" indent="-285750">
              <a:buFont typeface="Arial" panose="020B0604020202020204" pitchFamily="34" charset="0"/>
              <a:buChar char="•"/>
            </a:pPr>
            <a:r>
              <a:rPr lang="en-US" sz="2000" dirty="0">
                <a:solidFill>
                  <a:schemeClr val="tx1"/>
                </a:solidFill>
              </a:rPr>
              <a:t>Educate active participants and prospects of the benefits and ease of an in-person workplace campaign</a:t>
            </a:r>
          </a:p>
          <a:p>
            <a:pPr marL="742950" lvl="1" indent="-285750">
              <a:buFont typeface="Arial" panose="020B0604020202020204" pitchFamily="34" charset="0"/>
              <a:buChar char="•"/>
            </a:pPr>
            <a:endParaRPr lang="en-US" sz="2000" dirty="0">
              <a:solidFill>
                <a:schemeClr val="tx1"/>
              </a:solidFill>
            </a:endParaRPr>
          </a:p>
          <a:p>
            <a:pPr marL="742950" lvl="1" indent="-285750">
              <a:buFont typeface="Arial" panose="020B0604020202020204" pitchFamily="34" charset="0"/>
              <a:buChar char="•"/>
            </a:pPr>
            <a:r>
              <a:rPr lang="en-US" sz="2000" dirty="0">
                <a:solidFill>
                  <a:schemeClr val="tx1"/>
                </a:solidFill>
              </a:rPr>
              <a:t>Reignite our in-person workplace campaign post-</a:t>
            </a:r>
            <a:r>
              <a:rPr lang="en-US" sz="2000" dirty="0" err="1">
                <a:solidFill>
                  <a:schemeClr val="tx1"/>
                </a:solidFill>
              </a:rPr>
              <a:t>covid</a:t>
            </a:r>
            <a:endParaRPr lang="en-US" sz="2000" dirty="0">
              <a:solidFill>
                <a:schemeClr val="tx1"/>
              </a:solidFill>
            </a:endParaRPr>
          </a:p>
          <a:p>
            <a:pPr marL="742950" lvl="1" indent="-285750">
              <a:buFont typeface="Arial" panose="020B0604020202020204" pitchFamily="34" charset="0"/>
              <a:buChar char="•"/>
            </a:pPr>
            <a:endParaRPr lang="en-US" sz="2000" dirty="0">
              <a:solidFill>
                <a:schemeClr val="tx1"/>
              </a:solidFill>
            </a:endParaRPr>
          </a:p>
          <a:p>
            <a:pPr marL="742950" lvl="1" indent="-285750">
              <a:buFont typeface="Arial" panose="020B0604020202020204" pitchFamily="34" charset="0"/>
              <a:buChar char="•"/>
            </a:pPr>
            <a:r>
              <a:rPr lang="en-US" sz="2000" dirty="0">
                <a:solidFill>
                  <a:schemeClr val="tx1"/>
                </a:solidFill>
              </a:rPr>
              <a:t>Build better partnerships and drive engagement among workplace employees</a:t>
            </a:r>
          </a:p>
          <a:p>
            <a:pPr marL="742950" lvl="1" indent="-285750">
              <a:buFont typeface="Arial" panose="020B0604020202020204" pitchFamily="34" charset="0"/>
              <a:buChar char="•"/>
            </a:pPr>
            <a:endParaRPr lang="en-US" sz="1400" dirty="0">
              <a:solidFill>
                <a:schemeClr val="bg1"/>
              </a:solidFill>
            </a:endParaRPr>
          </a:p>
        </p:txBody>
      </p:sp>
    </p:spTree>
    <p:extLst>
      <p:ext uri="{BB962C8B-B14F-4D97-AF65-F5344CB8AC3E}">
        <p14:creationId xmlns:p14="http://schemas.microsoft.com/office/powerpoint/2010/main" val="3878336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6C55E3-565C-4AF2-B651-68114F155BA3}"/>
              </a:ext>
            </a:extLst>
          </p:cNvPr>
          <p:cNvSpPr txBox="1"/>
          <p:nvPr/>
        </p:nvSpPr>
        <p:spPr>
          <a:xfrm>
            <a:off x="0" y="233265"/>
            <a:ext cx="11723914" cy="646331"/>
          </a:xfrm>
          <a:prstGeom prst="rect">
            <a:avLst/>
          </a:prstGeom>
          <a:noFill/>
        </p:spPr>
        <p:txBody>
          <a:bodyPr wrap="square" rtlCol="0">
            <a:spAutoFit/>
          </a:bodyPr>
          <a:lstStyle/>
          <a:p>
            <a:pPr algn="ctr"/>
            <a:r>
              <a:rPr lang="en-US" sz="3600" b="1" u="sng" dirty="0">
                <a:cs typeface="Times New Roman" panose="02020603050405020304" pitchFamily="18" charset="0"/>
              </a:rPr>
              <a:t>United Way’s Impact in Northeast Mississippi</a:t>
            </a:r>
          </a:p>
        </p:txBody>
      </p:sp>
      <p:sp>
        <p:nvSpPr>
          <p:cNvPr id="5" name="Title 4">
            <a:extLst>
              <a:ext uri="{FF2B5EF4-FFF2-40B4-BE49-F238E27FC236}">
                <a16:creationId xmlns:a16="http://schemas.microsoft.com/office/drawing/2014/main" id="{FFB47DD9-8B06-43FC-B630-E27AA4B9DCAC}"/>
              </a:ext>
            </a:extLst>
          </p:cNvPr>
          <p:cNvSpPr txBox="1">
            <a:spLocks noGrp="1"/>
          </p:cNvSpPr>
          <p:nvPr>
            <p:ph type="ctrTitle"/>
          </p:nvPr>
        </p:nvSpPr>
        <p:spPr>
          <a:xfrm>
            <a:off x="184727" y="1686281"/>
            <a:ext cx="11822545"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1"/>
                </a:solidFill>
              </a:rPr>
              <a:t>United Way of Northeast Mississippi is a community impact organization that fights for the academic success, family stability, and health and wellness of people throughout the eight counties where we operate out.</a:t>
            </a:r>
            <a:br>
              <a:rPr lang="en-US" sz="2000" dirty="0">
                <a:solidFill>
                  <a:schemeClr val="tx1"/>
                </a:solidFill>
              </a:rPr>
            </a:br>
            <a:br>
              <a:rPr lang="en-US" sz="2000" dirty="0">
                <a:solidFill>
                  <a:schemeClr val="tx1"/>
                </a:solidFill>
              </a:rPr>
            </a:br>
            <a:r>
              <a:rPr lang="en-US" sz="2000" dirty="0">
                <a:solidFill>
                  <a:schemeClr val="tx1"/>
                </a:solidFill>
              </a:rPr>
              <a:t>We help fund 46 partner organizations here in Northeast Mississippi (unitedwaynems.org/list-of-agency-partners).</a:t>
            </a:r>
          </a:p>
        </p:txBody>
      </p:sp>
    </p:spTree>
    <p:extLst>
      <p:ext uri="{BB962C8B-B14F-4D97-AF65-F5344CB8AC3E}">
        <p14:creationId xmlns:p14="http://schemas.microsoft.com/office/powerpoint/2010/main" val="655653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6C55E3-565C-4AF2-B651-68114F155BA3}"/>
              </a:ext>
            </a:extLst>
          </p:cNvPr>
          <p:cNvSpPr txBox="1"/>
          <p:nvPr/>
        </p:nvSpPr>
        <p:spPr>
          <a:xfrm>
            <a:off x="0" y="233265"/>
            <a:ext cx="11723914" cy="646331"/>
          </a:xfrm>
          <a:prstGeom prst="rect">
            <a:avLst/>
          </a:prstGeom>
          <a:noFill/>
        </p:spPr>
        <p:txBody>
          <a:bodyPr wrap="square" rtlCol="0">
            <a:spAutoFit/>
          </a:bodyPr>
          <a:lstStyle/>
          <a:p>
            <a:pPr algn="ctr"/>
            <a:r>
              <a:rPr lang="en-US" sz="3600" b="1" u="sng" dirty="0">
                <a:cs typeface="Times New Roman" panose="02020603050405020304" pitchFamily="18" charset="0"/>
              </a:rPr>
              <a:t>United Way’s Impact in Northeast Mississippi</a:t>
            </a:r>
          </a:p>
        </p:txBody>
      </p:sp>
      <p:sp>
        <p:nvSpPr>
          <p:cNvPr id="5" name="Title 4">
            <a:extLst>
              <a:ext uri="{FF2B5EF4-FFF2-40B4-BE49-F238E27FC236}">
                <a16:creationId xmlns:a16="http://schemas.microsoft.com/office/drawing/2014/main" id="{FFB47DD9-8B06-43FC-B630-E27AA4B9DCAC}"/>
              </a:ext>
            </a:extLst>
          </p:cNvPr>
          <p:cNvSpPr txBox="1">
            <a:spLocks noGrp="1"/>
          </p:cNvSpPr>
          <p:nvPr>
            <p:ph type="ctrTitle"/>
          </p:nvPr>
        </p:nvSpPr>
        <p:spPr>
          <a:xfrm>
            <a:off x="184727" y="1548041"/>
            <a:ext cx="11822545" cy="2862322"/>
          </a:xfrm>
          <a:prstGeom prst="rect">
            <a:avLst/>
          </a:prstGeom>
          <a:noFill/>
        </p:spPr>
        <p:txBody>
          <a:bodyPr wrap="square" rtlCol="0">
            <a:spAutoFit/>
          </a:bodyPr>
          <a:lstStyle/>
          <a:p>
            <a:r>
              <a:rPr lang="en-US" sz="2000" dirty="0">
                <a:solidFill>
                  <a:schemeClr val="tx1"/>
                </a:solidFill>
              </a:rPr>
              <a:t>We also operate 4 initiatives where we are “boots on the ground” and actively fighting for progress in our three impact areas mentioned above.</a:t>
            </a:r>
            <a:br>
              <a:rPr lang="en-US" sz="2000" dirty="0">
                <a:solidFill>
                  <a:schemeClr val="tx1"/>
                </a:solidFill>
              </a:rPr>
            </a:br>
            <a:r>
              <a:rPr lang="en-US" sz="2000" dirty="0">
                <a:solidFill>
                  <a:schemeClr val="tx1"/>
                </a:solidFill>
              </a:rPr>
              <a:t>-Hunger Coalition </a:t>
            </a:r>
            <a:br>
              <a:rPr lang="en-US" sz="2000" dirty="0">
                <a:solidFill>
                  <a:schemeClr val="tx1"/>
                </a:solidFill>
              </a:rPr>
            </a:br>
            <a:r>
              <a:rPr lang="en-US" sz="2000" dirty="0">
                <a:solidFill>
                  <a:schemeClr val="tx1"/>
                </a:solidFill>
              </a:rPr>
              <a:t>-Early Childhood Coalition </a:t>
            </a:r>
            <a:br>
              <a:rPr lang="en-US" sz="2000" dirty="0">
                <a:solidFill>
                  <a:schemeClr val="tx1"/>
                </a:solidFill>
              </a:rPr>
            </a:br>
            <a:r>
              <a:rPr lang="en-US" sz="2000" dirty="0">
                <a:solidFill>
                  <a:schemeClr val="tx1"/>
                </a:solidFill>
              </a:rPr>
              <a:t>-Health Alliance </a:t>
            </a:r>
            <a:br>
              <a:rPr lang="en-US" sz="2000" dirty="0">
                <a:solidFill>
                  <a:schemeClr val="tx1"/>
                </a:solidFill>
              </a:rPr>
            </a:br>
            <a:r>
              <a:rPr lang="en-US" sz="2000" dirty="0">
                <a:solidFill>
                  <a:schemeClr val="tx1"/>
                </a:solidFill>
              </a:rPr>
              <a:t>-Volunteer Northeast Mississippi </a:t>
            </a:r>
            <a:br>
              <a:rPr lang="en-US" sz="2000" dirty="0">
                <a:solidFill>
                  <a:schemeClr val="tx1"/>
                </a:solidFill>
              </a:rPr>
            </a:br>
            <a:br>
              <a:rPr lang="en-US" sz="2000" dirty="0">
                <a:solidFill>
                  <a:schemeClr val="tx1"/>
                </a:solidFill>
              </a:rPr>
            </a:br>
            <a:r>
              <a:rPr lang="en-US" sz="2000" dirty="0">
                <a:solidFill>
                  <a:schemeClr val="tx1"/>
                </a:solidFill>
              </a:rPr>
              <a:t>Through our 46 partner organizations and 4 coalitions, we were able to serve over 125,000 individuals last year alone.</a:t>
            </a:r>
          </a:p>
        </p:txBody>
      </p:sp>
    </p:spTree>
    <p:extLst>
      <p:ext uri="{BB962C8B-B14F-4D97-AF65-F5344CB8AC3E}">
        <p14:creationId xmlns:p14="http://schemas.microsoft.com/office/powerpoint/2010/main" val="44737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6C55E3-565C-4AF2-B651-68114F155BA3}"/>
              </a:ext>
            </a:extLst>
          </p:cNvPr>
          <p:cNvSpPr txBox="1"/>
          <p:nvPr/>
        </p:nvSpPr>
        <p:spPr>
          <a:xfrm>
            <a:off x="0" y="233265"/>
            <a:ext cx="11723914" cy="646331"/>
          </a:xfrm>
          <a:prstGeom prst="rect">
            <a:avLst/>
          </a:prstGeom>
          <a:noFill/>
        </p:spPr>
        <p:txBody>
          <a:bodyPr wrap="square" rtlCol="0">
            <a:spAutoFit/>
          </a:bodyPr>
          <a:lstStyle/>
          <a:p>
            <a:pPr algn="ctr"/>
            <a:r>
              <a:rPr lang="en-US" sz="3600" b="1" u="sng" dirty="0">
                <a:cs typeface="Times New Roman" panose="02020603050405020304" pitchFamily="18" charset="0"/>
              </a:rPr>
              <a:t>The Ease and Benefits of an In-Person Campaign</a:t>
            </a:r>
          </a:p>
        </p:txBody>
      </p:sp>
      <p:sp>
        <p:nvSpPr>
          <p:cNvPr id="5" name="Title 4">
            <a:extLst>
              <a:ext uri="{FF2B5EF4-FFF2-40B4-BE49-F238E27FC236}">
                <a16:creationId xmlns:a16="http://schemas.microsoft.com/office/drawing/2014/main" id="{FFB47DD9-8B06-43FC-B630-E27AA4B9DCAC}"/>
              </a:ext>
            </a:extLst>
          </p:cNvPr>
          <p:cNvSpPr txBox="1">
            <a:spLocks noGrp="1"/>
          </p:cNvSpPr>
          <p:nvPr>
            <p:ph type="ctrTitle"/>
          </p:nvPr>
        </p:nvSpPr>
        <p:spPr>
          <a:xfrm>
            <a:off x="184727" y="950209"/>
            <a:ext cx="11822545" cy="3670236"/>
          </a:xfrm>
          <a:prstGeom prst="rect">
            <a:avLst/>
          </a:prstGeom>
          <a:noFill/>
        </p:spPr>
        <p:txBody>
          <a:bodyPr wrap="square" rtlCol="0">
            <a:spAutoFit/>
          </a:bodyPr>
          <a:lstStyle/>
          <a:p>
            <a:pPr marL="742950" lvl="1" indent="-285750">
              <a:buFont typeface="Arial" panose="020B0604020202020204" pitchFamily="34" charset="0"/>
              <a:buChar char="•"/>
            </a:pPr>
            <a:r>
              <a:rPr lang="en-US" sz="1550" dirty="0">
                <a:solidFill>
                  <a:schemeClr val="tx1"/>
                </a:solidFill>
              </a:rPr>
              <a:t>United Way of Northeast Mississippi campaign directors are available to meet with your HR staff and/or leadership to discuss the exact needs, areas of interest, and collaborative efforts of your workplace.</a:t>
            </a:r>
            <a:br>
              <a:rPr lang="en-US" sz="1550" dirty="0">
                <a:solidFill>
                  <a:schemeClr val="tx1"/>
                </a:solidFill>
              </a:rPr>
            </a:br>
            <a:br>
              <a:rPr lang="en-US" sz="1550" dirty="0">
                <a:solidFill>
                  <a:schemeClr val="tx1"/>
                </a:solidFill>
              </a:rPr>
            </a:br>
            <a:r>
              <a:rPr lang="en-US" sz="1550" dirty="0">
                <a:solidFill>
                  <a:schemeClr val="tx1"/>
                </a:solidFill>
              </a:rPr>
              <a:t>Annual campaigns at workplaces may take place at a variety of meetings, such as open enrollment, staff meetings, or safety meetings.</a:t>
            </a:r>
            <a:br>
              <a:rPr lang="en-US" sz="1550" dirty="0">
                <a:solidFill>
                  <a:schemeClr val="tx1"/>
                </a:solidFill>
              </a:rPr>
            </a:br>
            <a:br>
              <a:rPr lang="en-US" sz="1550" dirty="0">
                <a:solidFill>
                  <a:schemeClr val="tx1"/>
                </a:solidFill>
              </a:rPr>
            </a:br>
            <a:r>
              <a:rPr lang="en-US" sz="1550" dirty="0">
                <a:solidFill>
                  <a:schemeClr val="tx1"/>
                </a:solidFill>
              </a:rPr>
              <a:t>United Way’s campaign staff are flexible with their schedules, so that they can meet when it is convenient for your workplace. </a:t>
            </a:r>
            <a:br>
              <a:rPr lang="en-US" sz="1550" dirty="0">
                <a:solidFill>
                  <a:schemeClr val="tx1"/>
                </a:solidFill>
              </a:rPr>
            </a:br>
            <a:br>
              <a:rPr lang="en-US" sz="1550" dirty="0">
                <a:solidFill>
                  <a:schemeClr val="tx1"/>
                </a:solidFill>
              </a:rPr>
            </a:br>
            <a:r>
              <a:rPr lang="en-US" sz="1550" dirty="0">
                <a:solidFill>
                  <a:schemeClr val="tx1"/>
                </a:solidFill>
              </a:rPr>
              <a:t>If your corporation or employees are passionate about certain areas or causes, the United Way staff can highlight some of our partner agencies or initiatives that might focus on your areas of impact.</a:t>
            </a:r>
            <a:br>
              <a:rPr lang="en-US" sz="1550" dirty="0">
                <a:solidFill>
                  <a:schemeClr val="tx1"/>
                </a:solidFill>
              </a:rPr>
            </a:br>
            <a:br>
              <a:rPr lang="en-US" sz="1550" dirty="0">
                <a:solidFill>
                  <a:schemeClr val="tx1"/>
                </a:solidFill>
              </a:rPr>
            </a:br>
            <a:r>
              <a:rPr lang="en-US" sz="1550" dirty="0">
                <a:solidFill>
                  <a:schemeClr val="tx1"/>
                </a:solidFill>
              </a:rPr>
              <a:t>United Way campaign directors will pass out pledge forms for the employees to fill out, collect the forms, and then share them with your HR / Payroll department in a timely manner.</a:t>
            </a:r>
            <a:br>
              <a:rPr lang="en-US" sz="1550" dirty="0">
                <a:solidFill>
                  <a:schemeClr val="tx1"/>
                </a:solidFill>
              </a:rPr>
            </a:br>
            <a:br>
              <a:rPr lang="en-US" sz="1550" dirty="0">
                <a:solidFill>
                  <a:schemeClr val="tx1"/>
                </a:solidFill>
              </a:rPr>
            </a:br>
            <a:r>
              <a:rPr lang="en-US" sz="1550" dirty="0">
                <a:solidFill>
                  <a:schemeClr val="tx1"/>
                </a:solidFill>
              </a:rPr>
              <a:t>Any employees who gives average gift ($4.75 / week) or more will receive a United Way t-shirt!</a:t>
            </a:r>
          </a:p>
        </p:txBody>
      </p:sp>
    </p:spTree>
    <p:extLst>
      <p:ext uri="{BB962C8B-B14F-4D97-AF65-F5344CB8AC3E}">
        <p14:creationId xmlns:p14="http://schemas.microsoft.com/office/powerpoint/2010/main" val="123726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6C55E3-565C-4AF2-B651-68114F155BA3}"/>
              </a:ext>
            </a:extLst>
          </p:cNvPr>
          <p:cNvSpPr txBox="1"/>
          <p:nvPr/>
        </p:nvSpPr>
        <p:spPr>
          <a:xfrm>
            <a:off x="0" y="233265"/>
            <a:ext cx="12284364" cy="584775"/>
          </a:xfrm>
          <a:prstGeom prst="rect">
            <a:avLst/>
          </a:prstGeom>
          <a:noFill/>
        </p:spPr>
        <p:txBody>
          <a:bodyPr wrap="square" rtlCol="0">
            <a:spAutoFit/>
          </a:bodyPr>
          <a:lstStyle/>
          <a:p>
            <a:pPr algn="ctr"/>
            <a:r>
              <a:rPr lang="en-US" sz="3200" b="1" u="sng" dirty="0">
                <a:cs typeface="Times New Roman" panose="02020603050405020304" pitchFamily="18" charset="0"/>
              </a:rPr>
              <a:t>Opportunities to Improve Partnership and Engagement</a:t>
            </a:r>
          </a:p>
        </p:txBody>
      </p:sp>
      <p:sp>
        <p:nvSpPr>
          <p:cNvPr id="5" name="Title 4">
            <a:extLst>
              <a:ext uri="{FF2B5EF4-FFF2-40B4-BE49-F238E27FC236}">
                <a16:creationId xmlns:a16="http://schemas.microsoft.com/office/drawing/2014/main" id="{FFB47DD9-8B06-43FC-B630-E27AA4B9DCAC}"/>
              </a:ext>
            </a:extLst>
          </p:cNvPr>
          <p:cNvSpPr txBox="1">
            <a:spLocks noGrp="1"/>
          </p:cNvSpPr>
          <p:nvPr>
            <p:ph type="ctrTitle"/>
          </p:nvPr>
        </p:nvSpPr>
        <p:spPr>
          <a:xfrm>
            <a:off x="230909" y="1280809"/>
            <a:ext cx="11822545" cy="2554545"/>
          </a:xfrm>
          <a:prstGeom prst="rect">
            <a:avLst/>
          </a:prstGeom>
          <a:noFill/>
        </p:spPr>
        <p:txBody>
          <a:bodyPr wrap="square" rtlCol="0">
            <a:spAutoFit/>
          </a:bodyPr>
          <a:lstStyle/>
          <a:p>
            <a:pPr marL="742950" lvl="1" indent="-285750">
              <a:buFont typeface="Arial" panose="020B0604020202020204" pitchFamily="34" charset="0"/>
              <a:buChar char="•"/>
            </a:pPr>
            <a:r>
              <a:rPr lang="en-US" sz="2000" dirty="0">
                <a:solidFill>
                  <a:schemeClr val="tx1"/>
                </a:solidFill>
              </a:rPr>
              <a:t>If your workplace is interested in volunteer opportunities in the community, the United Way staff can recommend and help coordinate volunteer opportunities with local non-profits.</a:t>
            </a:r>
            <a:br>
              <a:rPr lang="en-US" sz="2000" dirty="0">
                <a:solidFill>
                  <a:schemeClr val="tx1"/>
                </a:solidFill>
              </a:rPr>
            </a:br>
            <a:br>
              <a:rPr lang="en-US" sz="2000" dirty="0">
                <a:solidFill>
                  <a:schemeClr val="tx1"/>
                </a:solidFill>
              </a:rPr>
            </a:br>
            <a:r>
              <a:rPr lang="en-US" sz="2000" dirty="0">
                <a:solidFill>
                  <a:schemeClr val="tx1"/>
                </a:solidFill>
              </a:rPr>
              <a:t>If your workplace has family fair days throughout the year, United Way staff would love to attend to highlight the collaborative efforts we are able to accomplish together.</a:t>
            </a:r>
            <a:br>
              <a:rPr lang="en-US" sz="2000" dirty="0">
                <a:solidFill>
                  <a:schemeClr val="tx1"/>
                </a:solidFill>
              </a:rPr>
            </a:br>
            <a:br>
              <a:rPr lang="en-US" sz="2000" dirty="0">
                <a:solidFill>
                  <a:schemeClr val="tx1"/>
                </a:solidFill>
              </a:rPr>
            </a:br>
            <a:r>
              <a:rPr lang="en-US" sz="2000" dirty="0">
                <a:solidFill>
                  <a:schemeClr val="tx1"/>
                </a:solidFill>
              </a:rPr>
              <a:t>United Way of Northeast Mississippi also has an Ambassador Program in place for employees of workplaces who are passionate about their efforts. </a:t>
            </a:r>
          </a:p>
        </p:txBody>
      </p:sp>
    </p:spTree>
    <p:extLst>
      <p:ext uri="{BB962C8B-B14F-4D97-AF65-F5344CB8AC3E}">
        <p14:creationId xmlns:p14="http://schemas.microsoft.com/office/powerpoint/2010/main" val="1768355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6C55E3-565C-4AF2-B651-68114F155BA3}"/>
              </a:ext>
            </a:extLst>
          </p:cNvPr>
          <p:cNvSpPr txBox="1"/>
          <p:nvPr/>
        </p:nvSpPr>
        <p:spPr>
          <a:xfrm>
            <a:off x="0" y="233265"/>
            <a:ext cx="12284364" cy="584775"/>
          </a:xfrm>
          <a:prstGeom prst="rect">
            <a:avLst/>
          </a:prstGeom>
          <a:noFill/>
        </p:spPr>
        <p:txBody>
          <a:bodyPr wrap="square" rtlCol="0">
            <a:spAutoFit/>
          </a:bodyPr>
          <a:lstStyle/>
          <a:p>
            <a:pPr algn="ctr"/>
            <a:r>
              <a:rPr lang="en-US" sz="3200" b="1" u="sng" dirty="0">
                <a:cs typeface="Times New Roman" panose="02020603050405020304" pitchFamily="18" charset="0"/>
              </a:rPr>
              <a:t>Contact Information</a:t>
            </a:r>
          </a:p>
        </p:txBody>
      </p:sp>
      <p:sp>
        <p:nvSpPr>
          <p:cNvPr id="5" name="Title 4">
            <a:extLst>
              <a:ext uri="{FF2B5EF4-FFF2-40B4-BE49-F238E27FC236}">
                <a16:creationId xmlns:a16="http://schemas.microsoft.com/office/drawing/2014/main" id="{FFB47DD9-8B06-43FC-B630-E27AA4B9DCAC}"/>
              </a:ext>
            </a:extLst>
          </p:cNvPr>
          <p:cNvSpPr txBox="1">
            <a:spLocks noGrp="1"/>
          </p:cNvSpPr>
          <p:nvPr>
            <p:ph type="ctrTitle"/>
          </p:nvPr>
        </p:nvSpPr>
        <p:spPr>
          <a:xfrm>
            <a:off x="230909" y="954865"/>
            <a:ext cx="11822545" cy="3785652"/>
          </a:xfrm>
          <a:prstGeom prst="rect">
            <a:avLst/>
          </a:prstGeom>
          <a:noFill/>
        </p:spPr>
        <p:txBody>
          <a:bodyPr wrap="square" rtlCol="0">
            <a:spAutoFit/>
          </a:bodyPr>
          <a:lstStyle/>
          <a:p>
            <a:pPr marL="742950" lvl="1" indent="-285750">
              <a:buFont typeface="Arial" panose="020B0604020202020204" pitchFamily="34" charset="0"/>
              <a:buChar char="•"/>
            </a:pPr>
            <a:r>
              <a:rPr lang="en-US" sz="2000" dirty="0">
                <a:solidFill>
                  <a:schemeClr val="tx1"/>
                </a:solidFill>
              </a:rPr>
              <a:t> If you’d like more information about United Way, workplace campaigns, or to schedule a meeting with our campaign staff, you can contact our Campaign Directors at the following places:</a:t>
            </a:r>
            <a:br>
              <a:rPr lang="en-US" sz="2000" dirty="0">
                <a:solidFill>
                  <a:schemeClr val="tx1"/>
                </a:solidFill>
              </a:rPr>
            </a:br>
            <a:br>
              <a:rPr lang="en-US" sz="2000" dirty="0">
                <a:solidFill>
                  <a:schemeClr val="tx1"/>
                </a:solidFill>
              </a:rPr>
            </a:br>
            <a:r>
              <a:rPr lang="en-US" sz="2000" dirty="0">
                <a:solidFill>
                  <a:schemeClr val="tx1"/>
                </a:solidFill>
              </a:rPr>
              <a:t>BJ Kent</a:t>
            </a:r>
            <a:br>
              <a:rPr lang="en-US" sz="2000" dirty="0">
                <a:solidFill>
                  <a:schemeClr val="tx1"/>
                </a:solidFill>
              </a:rPr>
            </a:br>
            <a:r>
              <a:rPr lang="en-US" sz="2000" dirty="0">
                <a:solidFill>
                  <a:schemeClr val="tx1"/>
                </a:solidFill>
              </a:rPr>
              <a:t>662-554-1007</a:t>
            </a:r>
            <a:br>
              <a:rPr lang="en-US" sz="2000" dirty="0">
                <a:solidFill>
                  <a:schemeClr val="tx1"/>
                </a:solidFill>
              </a:rPr>
            </a:br>
            <a:r>
              <a:rPr lang="en-US" sz="2000" dirty="0">
                <a:solidFill>
                  <a:schemeClr val="tx1"/>
                </a:solidFill>
                <a:hlinkClick r:id="rId2">
                  <a:extLst>
                    <a:ext uri="{A12FA001-AC4F-418D-AE19-62706E023703}">
                      <ahyp:hlinkClr xmlns:ahyp="http://schemas.microsoft.com/office/drawing/2018/hyperlinkcolor" val="tx"/>
                    </a:ext>
                  </a:extLst>
                </a:hlinkClick>
              </a:rPr>
              <a:t>bj@unitedwaynems.org</a:t>
            </a:r>
            <a:br>
              <a:rPr lang="en-US" sz="2000" dirty="0">
                <a:solidFill>
                  <a:schemeClr val="tx1"/>
                </a:solidFill>
              </a:rPr>
            </a:br>
            <a:br>
              <a:rPr lang="en-US" sz="2000" dirty="0">
                <a:solidFill>
                  <a:schemeClr val="tx1"/>
                </a:solidFill>
              </a:rPr>
            </a:br>
            <a:r>
              <a:rPr lang="en-US" sz="2000" dirty="0">
                <a:solidFill>
                  <a:schemeClr val="tx1"/>
                </a:solidFill>
              </a:rPr>
              <a:t>Caleb Gann</a:t>
            </a:r>
            <a:br>
              <a:rPr lang="en-US" sz="2000" dirty="0">
                <a:solidFill>
                  <a:schemeClr val="tx1"/>
                </a:solidFill>
              </a:rPr>
            </a:br>
            <a:r>
              <a:rPr lang="en-US" sz="2000" dirty="0">
                <a:solidFill>
                  <a:schemeClr val="tx1"/>
                </a:solidFill>
              </a:rPr>
              <a:t>662-315-6476</a:t>
            </a:r>
            <a:br>
              <a:rPr lang="en-US" sz="2000" dirty="0">
                <a:solidFill>
                  <a:schemeClr val="tx1"/>
                </a:solidFill>
              </a:rPr>
            </a:br>
            <a:r>
              <a:rPr lang="en-US" sz="2000" dirty="0">
                <a:solidFill>
                  <a:schemeClr val="tx1"/>
                </a:solidFill>
                <a:hlinkClick r:id="rId3">
                  <a:extLst>
                    <a:ext uri="{A12FA001-AC4F-418D-AE19-62706E023703}">
                      <ahyp:hlinkClr xmlns:ahyp="http://schemas.microsoft.com/office/drawing/2018/hyperlinkcolor" val="tx"/>
                    </a:ext>
                  </a:extLst>
                </a:hlinkClick>
              </a:rPr>
              <a:t>caleb@unitedwaynems.org</a:t>
            </a:r>
            <a:br>
              <a:rPr lang="en-US" sz="2000" dirty="0">
                <a:solidFill>
                  <a:schemeClr val="tx1"/>
                </a:solidFill>
              </a:rPr>
            </a:br>
            <a:br>
              <a:rPr lang="en-US" sz="2000" dirty="0">
                <a:solidFill>
                  <a:schemeClr val="tx1"/>
                </a:solidFill>
              </a:rPr>
            </a:br>
            <a:endParaRPr lang="en-US" sz="2000" dirty="0">
              <a:solidFill>
                <a:schemeClr val="tx1"/>
              </a:solidFill>
            </a:endParaRPr>
          </a:p>
        </p:txBody>
      </p:sp>
    </p:spTree>
    <p:extLst>
      <p:ext uri="{BB962C8B-B14F-4D97-AF65-F5344CB8AC3E}">
        <p14:creationId xmlns:p14="http://schemas.microsoft.com/office/powerpoint/2010/main" val="6125881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72</TotalTime>
  <Words>547</Words>
  <Application>Microsoft Office PowerPoint</Application>
  <PresentationFormat>Widescreen</PresentationFormat>
  <Paragraphs>21</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2</vt:lpstr>
      <vt:lpstr>Quotable</vt:lpstr>
      <vt:lpstr>PowerPoint Presentation</vt:lpstr>
      <vt:lpstr>Inform the general public of the great work we are able to accomplish together in Northeast Mississippi, which is primarily led by workplace campaigns  Educate active participants and prospects of the benefits and ease of an in-person workplace campaign  Reignite our in-person workplace campaign post-covid  Build better partnerships and drive engagement among workplace employees </vt:lpstr>
      <vt:lpstr>United Way of Northeast Mississippi is a community impact organization that fights for the academic success, family stability, and health and wellness of people throughout the eight counties where we operate out.  We help fund 46 partner organizations here in Northeast Mississippi (unitedwaynems.org/list-of-agency-partners).</vt:lpstr>
      <vt:lpstr>We also operate 4 initiatives where we are “boots on the ground” and actively fighting for progress in our three impact areas mentioned above. -Hunger Coalition  -Early Childhood Coalition  -Health Alliance  -Volunteer Northeast Mississippi   Through our 46 partner organizations and 4 coalitions, we were able to serve over 125,000 individuals last year alone.</vt:lpstr>
      <vt:lpstr>United Way of Northeast Mississippi campaign directors are available to meet with your HR staff and/or leadership to discuss the exact needs, areas of interest, and collaborative efforts of your workplace.  Annual campaigns at workplaces may take place at a variety of meetings, such as open enrollment, staff meetings, or safety meetings.  United Way’s campaign staff are flexible with their schedules, so that they can meet when it is convenient for your workplace.   If your corporation or employees are passionate about certain areas or causes, the United Way staff can highlight some of our partner agencies or initiatives that might focus on your areas of impact.  United Way campaign directors will pass out pledge forms for the employees to fill out, collect the forms, and then share them with your HR / Payroll department in a timely manner.  Any employees who gives average gift ($4.75 / week) or more will receive a United Way t-shirt!</vt:lpstr>
      <vt:lpstr>If your workplace is interested in volunteer opportunities in the community, the United Way staff can recommend and help coordinate volunteer opportunities with local non-profits.  If your workplace has family fair days throughout the year, United Way staff would love to attend to highlight the collaborative efforts we are able to accomplish together.  United Way of Northeast Mississippi also has an Ambassador Program in place for employees of workplaces who are passionate about their efforts. </vt:lpstr>
      <vt:lpstr> If you’d like more information about United Way, workplace campaigns, or to schedule a meeting with our campaign staff, you can contact our Campaign Directors at the following places:  BJ Kent 662-554-1007 bj@unitedwaynems.org  Caleb Gann 662-315-6476 caleb@unitedwaynems.org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BJ Kent</dc:creator>
  <cp:lastModifiedBy>BJ Kent</cp:lastModifiedBy>
  <cp:revision>2</cp:revision>
  <dcterms:created xsi:type="dcterms:W3CDTF">2024-08-26T15:46:31Z</dcterms:created>
  <dcterms:modified xsi:type="dcterms:W3CDTF">2024-08-26T16:59:23Z</dcterms:modified>
</cp:coreProperties>
</file>